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9" r:id="rId4"/>
    <p:sldId id="270" r:id="rId5"/>
    <p:sldId id="272" r:id="rId6"/>
    <p:sldId id="274" r:id="rId7"/>
    <p:sldId id="276" r:id="rId8"/>
    <p:sldId id="277" r:id="rId9"/>
    <p:sldId id="279" r:id="rId10"/>
    <p:sldId id="281" r:id="rId11"/>
    <p:sldId id="284" r:id="rId12"/>
    <p:sldId id="285" r:id="rId13"/>
    <p:sldId id="286" r:id="rId14"/>
    <p:sldId id="287" r:id="rId15"/>
    <p:sldId id="288" r:id="rId16"/>
    <p:sldId id="318" r:id="rId17"/>
    <p:sldId id="265" r:id="rId18"/>
    <p:sldId id="259" r:id="rId19"/>
    <p:sldId id="260" r:id="rId20"/>
    <p:sldId id="262" r:id="rId21"/>
    <p:sldId id="261" r:id="rId22"/>
    <p:sldId id="263" r:id="rId23"/>
    <p:sldId id="264" r:id="rId24"/>
    <p:sldId id="258" r:id="rId25"/>
    <p:sldId id="266" r:id="rId26"/>
    <p:sldId id="289" r:id="rId27"/>
    <p:sldId id="290" r:id="rId28"/>
    <p:sldId id="256" r:id="rId29"/>
    <p:sldId id="292" r:id="rId30"/>
    <p:sldId id="291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2" r:id="rId39"/>
    <p:sldId id="303" r:id="rId40"/>
    <p:sldId id="300" r:id="rId41"/>
    <p:sldId id="301" r:id="rId42"/>
    <p:sldId id="320" r:id="rId43"/>
    <p:sldId id="321" r:id="rId44"/>
    <p:sldId id="304" r:id="rId45"/>
    <p:sldId id="305" r:id="rId46"/>
    <p:sldId id="306" r:id="rId47"/>
    <p:sldId id="319" r:id="rId48"/>
    <p:sldId id="307" r:id="rId49"/>
    <p:sldId id="308" r:id="rId50"/>
    <p:sldId id="309" r:id="rId51"/>
    <p:sldId id="310" r:id="rId52"/>
    <p:sldId id="313" r:id="rId53"/>
    <p:sldId id="312" r:id="rId54"/>
    <p:sldId id="311" r:id="rId55"/>
    <p:sldId id="314" r:id="rId56"/>
    <p:sldId id="315" r:id="rId57"/>
    <p:sldId id="316" r:id="rId58"/>
    <p:sldId id="317" r:id="rId59"/>
  </p:sldIdLst>
  <p:sldSz cx="12192000" cy="6858000"/>
  <p:notesSz cx="6858000" cy="99472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68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8448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220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073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340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064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24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67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2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48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2978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480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BB92-46BD-4CC4-A60D-263D07DBF1E9}" type="datetimeFigureOut">
              <a:rPr lang="zh-TW" altLang="en-US" smtClean="0"/>
              <a:t>2018/4/9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140CE-CBB8-4EE2-8452-4225A1752A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452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jpeg"/><Relationship Id="rId7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5.jpeg"/><Relationship Id="rId4" Type="http://schemas.openxmlformats.org/officeDocument/2006/relationships/image" Target="../media/image11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jpeg"/><Relationship Id="rId7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5.jpeg"/><Relationship Id="rId4" Type="http://schemas.openxmlformats.org/officeDocument/2006/relationships/image" Target="../media/image11.jpeg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6.jpe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jpe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sherlock holmes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r="18129"/>
          <a:stretch/>
        </p:blipFill>
        <p:spPr bwMode="auto">
          <a:xfrm rot="21131685">
            <a:off x="0" y="814660"/>
            <a:ext cx="7441324" cy="60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ç¸éåç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23" y="1592317"/>
            <a:ext cx="4934607" cy="52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4430110" y="0"/>
            <a:ext cx="7761890" cy="1970690"/>
          </a:xfrm>
          <a:prstGeom prst="cloudCallout">
            <a:avLst>
              <a:gd name="adj1" fmla="val -50994"/>
              <a:gd name="adj2" fmla="val 108263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Where were you yesterday?</a:t>
            </a:r>
            <a:endParaRPr lang="zh-TW" altLang="en-US" sz="40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8986345" y="5265683"/>
            <a:ext cx="1844565" cy="159231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Lady Gaga - Paparazzi (Lyric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291" y="272472"/>
            <a:ext cx="1425745" cy="14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0890"/>
            <a:ext cx="11290738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tr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  <a:r>
              <a:rPr lang="en-US" altLang="zh-TW" sz="13800" dirty="0">
                <a:latin typeface="Arial Rounded MT Bold" panose="020F0704030504030204" pitchFamily="34" charset="0"/>
              </a:rPr>
              <a:t>in st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  <a:r>
              <a:rPr lang="en-US" altLang="zh-TW" sz="13800" dirty="0">
                <a:latin typeface="Arial Rounded MT Bold" panose="020F0704030504030204" pitchFamily="34" charset="0"/>
              </a:rPr>
              <a:t>tion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10B0E95-C681-4856-9837-429D72C1E887}"/>
              </a:ext>
            </a:extLst>
          </p:cNvPr>
          <p:cNvSpPr/>
          <p:nvPr/>
        </p:nvSpPr>
        <p:spPr>
          <a:xfrm>
            <a:off x="541283" y="193589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 smtClean="0">
                <a:solidFill>
                  <a:srgbClr val="0000FF"/>
                </a:solidFill>
              </a:rPr>
              <a:t>train station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5122" name="Picture 2" descr="ãtrain statio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5" y="2297659"/>
            <a:ext cx="5851088" cy="43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Taipei train station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06" y="2297659"/>
            <a:ext cx="5928594" cy="42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02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hospital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3153102" cy="306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ãsupermarket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4" y="-2"/>
            <a:ext cx="3011213" cy="306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ãrestaurantãçåçæå°çµæ">
            <a:extLst>
              <a:ext uri="{FF2B5EF4-FFF2-40B4-BE49-F238E27FC236}">
                <a16:creationId xmlns="" xmlns:a16="http://schemas.microsoft.com/office/drawing/2014/main" id="{D5704A18-DFCE-4CE3-9565-29685DC88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r="12601"/>
          <a:stretch/>
        </p:blipFill>
        <p:spPr bwMode="auto">
          <a:xfrm>
            <a:off x="6164318" y="-21991"/>
            <a:ext cx="3026980" cy="310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ç¸éåç">
            <a:extLst>
              <a:ext uri="{FF2B5EF4-FFF2-40B4-BE49-F238E27FC236}">
                <a16:creationId xmlns="" xmlns:a16="http://schemas.microsoft.com/office/drawing/2014/main" id="{2C15199C-4F93-4098-8B6F-13F7ACAC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31" y="28622"/>
            <a:ext cx="3026981" cy="303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ãlibraryãçåçæå°çµ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4" y="3389586"/>
            <a:ext cx="3011213" cy="32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ãpost officeãçåçæå°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17" y="3367596"/>
            <a:ext cx="3026981" cy="330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ãtrain stationãçåçæå°çµæ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r="2923" b="16199"/>
          <a:stretch/>
        </p:blipFill>
        <p:spPr bwMode="auto">
          <a:xfrm>
            <a:off x="9175528" y="3389583"/>
            <a:ext cx="3016471" cy="32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-30212" y="2343054"/>
            <a:ext cx="2251839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hospital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57655" y="249577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1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37797" y="-31318"/>
            <a:ext cx="3379074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supermarket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148549" y="1017182"/>
            <a:ext cx="2974428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restaurant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9900745" y="-16902"/>
            <a:ext cx="2301766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museum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19448" r="14603"/>
          <a:stretch/>
        </p:blipFill>
        <p:spPr bwMode="auto">
          <a:xfrm>
            <a:off x="0" y="3389583"/>
            <a:ext cx="3163616" cy="328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0" y="5960926"/>
            <a:ext cx="2932383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bookstore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025460" y="5982918"/>
            <a:ext cx="1907624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library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187962" y="3424430"/>
            <a:ext cx="2953410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p</a:t>
            </a:r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ost office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9141372" y="6143889"/>
            <a:ext cx="3126832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train station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658710" y="825349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2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7128636" y="-2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3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9317419" y="1371125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4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1888127" y="4145995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3258611" y="5948937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6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7629398" y="5588999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7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9720261" y="3772378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8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8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20243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 smtClean="0"/>
              <a:t>Review the words you learned before.</a:t>
            </a:r>
            <a:endParaRPr lang="zh-TW" altLang="en-US" sz="5400" b="1" dirty="0"/>
          </a:p>
        </p:txBody>
      </p:sp>
      <p:pic>
        <p:nvPicPr>
          <p:cNvPr id="4098" name="Picture 2" descr="ãcentral park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27" y="954604"/>
            <a:ext cx="4317125" cy="287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zoo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1"/>
          <a:stretch/>
        </p:blipFill>
        <p:spPr bwMode="auto">
          <a:xfrm>
            <a:off x="6093373" y="911687"/>
            <a:ext cx="4556234" cy="29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ãhome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67" y="3875603"/>
            <a:ext cx="4311865" cy="287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ãå°åå¸ä¿¡ç¾©åå°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73" y="4035972"/>
            <a:ext cx="4556234" cy="28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67559" y="3005205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park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013731" y="1123130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zoo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67558" y="5093043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home</a:t>
            </a:r>
            <a:endParaRPr lang="zh-TW" altLang="en-US" sz="40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191297" y="5311621"/>
            <a:ext cx="2669959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school</a:t>
            </a:r>
            <a:endParaRPr lang="zh-TW" altLang="en-US" sz="40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4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2172" y="1135118"/>
            <a:ext cx="11889828" cy="5483280"/>
          </a:xfrm>
        </p:spPr>
        <p:txBody>
          <a:bodyPr>
            <a:normAutofit fontScale="92500"/>
          </a:bodyPr>
          <a:lstStyle/>
          <a:p>
            <a:r>
              <a:rPr lang="en-US" altLang="zh-TW" sz="16600" dirty="0"/>
              <a:t>a</a:t>
            </a:r>
            <a:r>
              <a:rPr lang="en-US" altLang="zh-TW" sz="16600" dirty="0" smtClean="0"/>
              <a:t>t the……</a:t>
            </a:r>
          </a:p>
          <a:p>
            <a:r>
              <a:rPr lang="en-US" altLang="zh-TW" sz="16600" dirty="0" smtClean="0"/>
              <a:t>at </a:t>
            </a:r>
            <a:r>
              <a:rPr lang="en-US" altLang="zh-TW" sz="13800" dirty="0" smtClean="0">
                <a:solidFill>
                  <a:srgbClr val="FF0000"/>
                </a:solidFill>
              </a:rPr>
              <a:t>home</a:t>
            </a:r>
            <a:r>
              <a:rPr lang="en-US" altLang="zh-TW" sz="13800" dirty="0" smtClean="0"/>
              <a:t>/</a:t>
            </a:r>
            <a:r>
              <a:rPr lang="en-US" altLang="zh-TW" sz="13800" dirty="0" smtClean="0">
                <a:solidFill>
                  <a:srgbClr val="FF0000"/>
                </a:solidFill>
              </a:rPr>
              <a:t>school</a:t>
            </a:r>
            <a:r>
              <a:rPr lang="en-US" altLang="zh-TW" sz="16600" dirty="0" smtClean="0"/>
              <a:t> </a:t>
            </a:r>
            <a:endParaRPr lang="zh-TW" altLang="en-US" sz="16600" dirty="0"/>
          </a:p>
        </p:txBody>
      </p:sp>
    </p:spTree>
    <p:extLst>
      <p:ext uri="{BB962C8B-B14F-4D97-AF65-F5344CB8AC3E}">
        <p14:creationId xmlns:p14="http://schemas.microsoft.com/office/powerpoint/2010/main" val="370948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hospital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3153102" cy="306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ãsupermarket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4" y="-2"/>
            <a:ext cx="3011213" cy="306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ãrestaurantãçåçæå°çµæ">
            <a:extLst>
              <a:ext uri="{FF2B5EF4-FFF2-40B4-BE49-F238E27FC236}">
                <a16:creationId xmlns="" xmlns:a16="http://schemas.microsoft.com/office/drawing/2014/main" id="{D5704A18-DFCE-4CE3-9565-29685DC88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r="12601"/>
          <a:stretch/>
        </p:blipFill>
        <p:spPr bwMode="auto">
          <a:xfrm>
            <a:off x="6164318" y="-21991"/>
            <a:ext cx="3026980" cy="310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ç¸éåç">
            <a:extLst>
              <a:ext uri="{FF2B5EF4-FFF2-40B4-BE49-F238E27FC236}">
                <a16:creationId xmlns="" xmlns:a16="http://schemas.microsoft.com/office/drawing/2014/main" id="{2C15199C-4F93-4098-8B6F-13F7ACAC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31" y="28622"/>
            <a:ext cx="3026981" cy="303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ãlibraryãçåçæå°çµ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4" y="3389586"/>
            <a:ext cx="3011213" cy="327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ãpost officeãçåçæå°çµæ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17" y="3367596"/>
            <a:ext cx="3026981" cy="330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ãtrain stationãçåçæå°çµæ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r="2923" b="16199"/>
          <a:stretch/>
        </p:blipFill>
        <p:spPr bwMode="auto">
          <a:xfrm>
            <a:off x="9175528" y="3389583"/>
            <a:ext cx="3016471" cy="327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-30212" y="2343054"/>
            <a:ext cx="2251839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hospital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57655" y="249577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1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37797" y="-31318"/>
            <a:ext cx="3379074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supermarket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148549" y="1017182"/>
            <a:ext cx="2974428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restaurant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9900745" y="-16902"/>
            <a:ext cx="2301766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museum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19448" r="14603"/>
          <a:stretch/>
        </p:blipFill>
        <p:spPr bwMode="auto">
          <a:xfrm>
            <a:off x="0" y="3389583"/>
            <a:ext cx="3163616" cy="328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0" y="5960926"/>
            <a:ext cx="2932383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bookstore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025460" y="5982918"/>
            <a:ext cx="1907624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library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187962" y="3424430"/>
            <a:ext cx="2953410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p</a:t>
            </a:r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ost office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9141372" y="6143889"/>
            <a:ext cx="3126832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train station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658710" y="825349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2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7128636" y="-2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3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9317419" y="1371125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4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1888127" y="4145995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3258611" y="5948937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6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7629398" y="5588999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7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9720261" y="3772378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8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central park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27" y="954604"/>
            <a:ext cx="4317125" cy="287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zoo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1"/>
          <a:stretch/>
        </p:blipFill>
        <p:spPr bwMode="auto">
          <a:xfrm>
            <a:off x="6093373" y="911687"/>
            <a:ext cx="4556234" cy="29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ãhome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67" y="3875603"/>
            <a:ext cx="4311865" cy="287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ãå°åå¸ä¿¡ç¾©åå°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73" y="4035972"/>
            <a:ext cx="4556234" cy="28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26148" y="1123130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park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013731" y="1123130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zoo</a:t>
            </a:r>
            <a:endParaRPr lang="zh-TW" altLang="en-US" sz="4000" b="1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67558" y="5093043"/>
            <a:ext cx="1769017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home</a:t>
            </a:r>
            <a:endParaRPr lang="zh-TW" altLang="en-US" sz="40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191297" y="5311621"/>
            <a:ext cx="2669959" cy="707886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school</a:t>
            </a:r>
            <a:endParaRPr lang="zh-TW" altLang="en-US" sz="40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6175" r="54463" b="13672"/>
          <a:stretch/>
        </p:blipFill>
        <p:spPr>
          <a:xfrm>
            <a:off x="-1" y="0"/>
            <a:ext cx="5194929" cy="6858000"/>
          </a:xfrm>
          <a:prstGeom prst="rect">
            <a:avLst/>
          </a:prstGeom>
        </p:spPr>
      </p:pic>
      <p:pic>
        <p:nvPicPr>
          <p:cNvPr id="27650" name="Picture 2" descr="ãListe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466" y="2086459"/>
            <a:ext cx="5656290" cy="318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18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paparazzi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407" y="1754747"/>
            <a:ext cx="9238593" cy="510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138676" y="231568"/>
            <a:ext cx="78245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Let’s be paparazzi. 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ãnewspaper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438" y="1477958"/>
            <a:ext cx="4502228" cy="2810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æå å¨è£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21" y="1591453"/>
            <a:ext cx="50292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36483" y="268014"/>
            <a:ext cx="11587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>
                <a:latin typeface="Comic Sans MS" panose="030F0702030302020204" pitchFamily="66" charset="0"/>
                <a:ea typeface="微軟正黑體" panose="020B0604030504040204" pitchFamily="34" charset="-120"/>
              </a:rPr>
              <a:t>Hannah</a:t>
            </a:r>
            <a:r>
              <a:rPr lang="zh-TW" altLang="en-US" sz="7200" dirty="0" smtClean="0">
                <a:latin typeface="Comic Sans MS" panose="030F0702030302020204" pitchFamily="66" charset="0"/>
              </a:rPr>
              <a:t>  </a:t>
            </a:r>
            <a:r>
              <a:rPr lang="en-US" altLang="zh-TW" sz="7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altLang="zh-TW" sz="7200" dirty="0" smtClean="0">
                <a:latin typeface="Comic Sans MS" panose="030F0702030302020204" pitchFamily="66" charset="0"/>
              </a:rPr>
              <a:t> Jay Chou’s wife.</a:t>
            </a:r>
            <a:endParaRPr lang="zh-TW" altLang="en-US" sz="7200" dirty="0">
              <a:latin typeface="Comic Sans MS" panose="030F0702030302020204" pitchFamily="66" charset="0"/>
            </a:endParaRPr>
          </a:p>
        </p:txBody>
      </p:sp>
      <p:sp>
        <p:nvSpPr>
          <p:cNvPr id="5" name="圓角矩形 4"/>
          <p:cNvSpPr/>
          <p:nvPr/>
        </p:nvSpPr>
        <p:spPr>
          <a:xfrm rot="20522740">
            <a:off x="7520153" y="3200400"/>
            <a:ext cx="2695903" cy="1418896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現在式</a:t>
            </a:r>
            <a:endParaRPr lang="zh-TW" altLang="en-US" sz="6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57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Jolin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r="18456"/>
          <a:stretch/>
        </p:blipFill>
        <p:spPr bwMode="auto">
          <a:xfrm>
            <a:off x="362607" y="2033752"/>
            <a:ext cx="4235187" cy="420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Jay chou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44" y="2033752"/>
            <a:ext cx="4219442" cy="421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0" y="346841"/>
            <a:ext cx="125651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latin typeface="Comic Sans MS" panose="030F0702030302020204" pitchFamily="66" charset="0"/>
              </a:rPr>
              <a:t>Jolin</a:t>
            </a:r>
            <a:r>
              <a:rPr lang="zh-TW" altLang="en-US" sz="6600" dirty="0">
                <a:latin typeface="Comic Sans MS" panose="030F0702030302020204" pitchFamily="66" charset="0"/>
              </a:rPr>
              <a:t> </a:t>
            </a:r>
            <a:r>
              <a:rPr lang="en-US" altLang="zh-TW" sz="6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6600" dirty="0" smtClean="0">
                <a:latin typeface="Comic Sans MS" panose="030F0702030302020204" pitchFamily="66" charset="0"/>
              </a:rPr>
              <a:t> Jay Chou’s girlfriend.</a:t>
            </a:r>
            <a:endParaRPr lang="zh-TW" altLang="en-US" sz="6600" dirty="0">
              <a:latin typeface="Comic Sans MS" panose="030F0702030302020204" pitchFamily="66" charset="0"/>
            </a:endParaRPr>
          </a:p>
        </p:txBody>
      </p:sp>
      <p:sp>
        <p:nvSpPr>
          <p:cNvPr id="7" name="圓角矩形 6"/>
          <p:cNvSpPr/>
          <p:nvPr/>
        </p:nvSpPr>
        <p:spPr>
          <a:xfrm rot="20522740">
            <a:off x="9096706" y="3610304"/>
            <a:ext cx="2695903" cy="1418896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過去式</a:t>
            </a:r>
            <a:endParaRPr lang="zh-TW" altLang="en-US" sz="6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28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96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7200" dirty="0">
                <a:latin typeface="Arial Rounded MT Bold" panose="020F0704030504030204" pitchFamily="34" charset="0"/>
              </a:rPr>
              <a:t>Public Places</a:t>
            </a:r>
            <a:endParaRPr lang="zh-TW" altLang="en-US" sz="7200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ç¸éåç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43" y="1138895"/>
            <a:ext cx="10617845" cy="57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17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41434" y="346841"/>
            <a:ext cx="12612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6000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Ing-wen </a:t>
            </a:r>
            <a:r>
              <a:rPr lang="en-US" altLang="zh-TW" sz="6000" dirty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Tsai</a:t>
            </a:r>
            <a:r>
              <a:rPr lang="zh-TW" altLang="en-US" sz="6000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</a:t>
            </a:r>
            <a:r>
              <a:rPr lang="en-US" altLang="zh-TW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altLang="zh-TW" sz="6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Taiwan’s </a:t>
            </a:r>
            <a:endParaRPr lang="en-US" altLang="zh-TW" sz="60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altLang="zh-TW" sz="6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president</a:t>
            </a:r>
            <a:r>
              <a:rPr lang="en-US" altLang="zh-TW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6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圓角矩形 4"/>
          <p:cNvSpPr/>
          <p:nvPr/>
        </p:nvSpPr>
        <p:spPr>
          <a:xfrm rot="20522740">
            <a:off x="7520153" y="3200400"/>
            <a:ext cx="2695903" cy="1418896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現在式</a:t>
            </a:r>
          </a:p>
        </p:txBody>
      </p:sp>
      <p:pic>
        <p:nvPicPr>
          <p:cNvPr id="5122" name="Picture 2" descr="ãè¡è±æ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84" y="2285833"/>
            <a:ext cx="5212450" cy="430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2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05346" y="115614"/>
            <a:ext cx="12454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Ying-Chiu Ma</a:t>
            </a:r>
            <a:r>
              <a:rPr lang="zh-TW" altLang="en-US" sz="60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6000" dirty="0" smtClean="0">
                <a:latin typeface="Comic Sans MS" panose="030F0702030302020204" pitchFamily="66" charset="0"/>
              </a:rPr>
              <a:t> Taiwan’s president.</a:t>
            </a:r>
            <a:endParaRPr lang="zh-TW" altLang="en-US" sz="6000" dirty="0">
              <a:latin typeface="Comic Sans MS" panose="030F0702030302020204" pitchFamily="66" charset="0"/>
            </a:endParaRPr>
          </a:p>
        </p:txBody>
      </p:sp>
      <p:pic>
        <p:nvPicPr>
          <p:cNvPr id="4100" name="Picture 4" descr="ãé¦¬è±ä¹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14" y="2054606"/>
            <a:ext cx="571500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/>
        </p:nvSpPr>
        <p:spPr>
          <a:xfrm rot="20522740">
            <a:off x="7945823" y="3328769"/>
            <a:ext cx="2695903" cy="1418896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過去式</a:t>
            </a:r>
            <a:endParaRPr lang="zh-TW" altLang="en-US" sz="6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52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 noGrp="1"/>
          </p:cNvSpPr>
          <p:nvPr>
            <p:ph type="title"/>
          </p:nvPr>
        </p:nvSpPr>
        <p:spPr>
          <a:xfrm>
            <a:off x="220716" y="147785"/>
            <a:ext cx="11792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Joong-ki</a:t>
            </a:r>
            <a:r>
              <a:rPr lang="zh-TW" altLang="en-US" sz="60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Song</a:t>
            </a:r>
            <a:r>
              <a:rPr lang="zh-TW" altLang="en-US" sz="60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 </a:t>
            </a:r>
            <a:r>
              <a:rPr lang="en-US" altLang="zh-TW" sz="60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is</a:t>
            </a:r>
            <a:r>
              <a:rPr lang="en-US" altLang="zh-TW" sz="60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 Hye-Gyo Song’s husband.</a:t>
            </a:r>
            <a:endParaRPr lang="zh-TW" altLang="en-US" sz="6000" dirty="0"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6146" name="Picture 2" descr="ãå®å®å¤§å©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014" y="206725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ãå®å®å¤§å©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565" y="1736970"/>
            <a:ext cx="3088185" cy="494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 6"/>
          <p:cNvSpPr/>
          <p:nvPr/>
        </p:nvSpPr>
        <p:spPr>
          <a:xfrm rot="20522740">
            <a:off x="8891753" y="3641836"/>
            <a:ext cx="2695903" cy="1418896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現在式</a:t>
            </a:r>
          </a:p>
        </p:txBody>
      </p:sp>
    </p:spTree>
    <p:extLst>
      <p:ext uri="{BB962C8B-B14F-4D97-AF65-F5344CB8AC3E}">
        <p14:creationId xmlns:p14="http://schemas.microsoft.com/office/powerpoint/2010/main" val="16269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 noGrp="1"/>
          </p:cNvSpPr>
          <p:nvPr>
            <p:ph type="title"/>
          </p:nvPr>
        </p:nvSpPr>
        <p:spPr>
          <a:xfrm>
            <a:off x="0" y="103448"/>
            <a:ext cx="11923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Chang Cheng-</a:t>
            </a:r>
            <a:r>
              <a:rPr lang="en-US" altLang="zh-TW" sz="6000" dirty="0" err="1">
                <a:latin typeface="Comic Sans MS" panose="030F0702030302020204" pitchFamily="66" charset="0"/>
                <a:ea typeface="微軟正黑體" panose="020B0604030504040204" pitchFamily="34" charset="-120"/>
              </a:rPr>
              <a:t>Z</a:t>
            </a:r>
            <a:r>
              <a:rPr lang="en-US" altLang="zh-TW" sz="6000" dirty="0" err="1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hong</a:t>
            </a:r>
            <a:r>
              <a:rPr lang="zh-TW" altLang="en-US" sz="60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  </a:t>
            </a:r>
            <a:r>
              <a:rPr lang="en-US" altLang="zh-TW" sz="60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was </a:t>
            </a:r>
            <a:r>
              <a:rPr lang="en-US" altLang="zh-TW" sz="6000" dirty="0" smtClean="0">
                <a:latin typeface="Comic Sans MS" panose="030F0702030302020204" pitchFamily="66" charset="0"/>
                <a:ea typeface="微軟正黑體" panose="020B0604030504040204" pitchFamily="34" charset="-120"/>
              </a:rPr>
              <a:t>Selina’s husband.</a:t>
            </a:r>
            <a:endParaRPr lang="zh-TW" altLang="en-US" sz="6000" dirty="0"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ãselina èå¬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24" y="1909655"/>
            <a:ext cx="5666978" cy="431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 rot="20522740">
            <a:off x="7803933" y="3357686"/>
            <a:ext cx="2695903" cy="1418896"/>
          </a:xfrm>
          <a:prstGeom prst="roundRect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過去式</a:t>
            </a:r>
            <a:endParaRPr lang="zh-TW" altLang="en-US" sz="6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825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5186855" y="0"/>
            <a:ext cx="1492914" cy="1481959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7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endParaRPr lang="zh-TW" altLang="en-US" sz="7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916621" y="1481959"/>
            <a:ext cx="8339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使用的</a:t>
            </a:r>
            <a:r>
              <a:rPr lang="en-US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動詞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大不同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57200" y="2319620"/>
            <a:ext cx="4871545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現在式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(present tense)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6826470" y="2312782"/>
            <a:ext cx="5171090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去</a:t>
            </a:r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式</a:t>
            </a:r>
            <a:r>
              <a:rPr lang="en-US" altLang="zh-TW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8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past </a:t>
            </a:r>
            <a:r>
              <a:rPr lang="en-US" altLang="zh-TW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tense</a:t>
            </a:r>
            <a:r>
              <a:rPr lang="en-US" altLang="zh-TW" sz="28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五角星形 7"/>
          <p:cNvSpPr/>
          <p:nvPr/>
        </p:nvSpPr>
        <p:spPr>
          <a:xfrm>
            <a:off x="5499538" y="2405286"/>
            <a:ext cx="993227" cy="100899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008993" y="3330708"/>
            <a:ext cx="35314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latin typeface="Comic Sans MS" panose="030F0702030302020204" pitchFamily="66" charset="0"/>
              </a:rPr>
              <a:t>I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am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</a:t>
            </a: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You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</a:t>
            </a: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He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</a:t>
            </a: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She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</a:t>
            </a: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We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 </a:t>
            </a: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They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</a:t>
            </a:r>
            <a:endParaRPr lang="zh-TW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451834" y="3414279"/>
            <a:ext cx="35314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latin typeface="Comic Sans MS" panose="030F0702030302020204" pitchFamily="66" charset="0"/>
              </a:rPr>
              <a:t>I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</a:t>
            </a: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You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</a:t>
            </a: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He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</a:t>
            </a: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She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</a:t>
            </a: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We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 </a:t>
            </a:r>
          </a:p>
          <a:p>
            <a:r>
              <a:rPr lang="en-US" altLang="zh-TW" sz="3600" b="1" dirty="0" smtClean="0">
                <a:latin typeface="Comic Sans MS" panose="030F0702030302020204" pitchFamily="66" charset="0"/>
              </a:rPr>
              <a:t>They </a:t>
            </a:r>
            <a:r>
              <a:rPr lang="en-US" altLang="zh-TW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altLang="zh-TW" sz="3600" b="1" dirty="0" smtClean="0">
                <a:latin typeface="Comic Sans MS" panose="030F0702030302020204" pitchFamily="66" charset="0"/>
              </a:rPr>
              <a:t> …</a:t>
            </a:r>
            <a:endParaRPr lang="zh-TW" altLang="en-US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6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0" b="23497"/>
          <a:stretch/>
        </p:blipFill>
        <p:spPr bwMode="auto">
          <a:xfrm>
            <a:off x="0" y="0"/>
            <a:ext cx="12192000" cy="69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555356" y="5625885"/>
            <a:ext cx="11081288" cy="1369500"/>
          </a:xfrm>
          <a:prstGeom prst="roundRect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14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C0557BE5-D70C-466F-B27D-629DBE146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4742" y="1384192"/>
            <a:ext cx="6858000" cy="408961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711484" y="1536173"/>
            <a:ext cx="78834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I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at the museum 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yesterday. 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ãJustin bieber at home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2" y="1536915"/>
            <a:ext cx="5873859" cy="40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679769" y="1536915"/>
            <a:ext cx="58273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He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at home 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yesterday. 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è¿ªéºç±å·´ è¶å¸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2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496732" y="920621"/>
            <a:ext cx="66952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She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at the supermarket 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yesterday. 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25751" y="6273225"/>
            <a:ext cx="3253391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迪麗熱巴</a:t>
            </a:r>
            <a:r>
              <a:rPr lang="en-US" altLang="zh-TW" sz="32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Dilraba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45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780869" y="898571"/>
            <a:ext cx="66952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We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at the 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train station 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yesterday. 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b="19679"/>
          <a:stretch/>
        </p:blipFill>
        <p:spPr>
          <a:xfrm>
            <a:off x="681925" y="-22050"/>
            <a:ext cx="4757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2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hos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p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i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tal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ãhospital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342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hospital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59" y="2046342"/>
            <a:ext cx="4051738" cy="252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hospital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/>
          <a:stretch/>
        </p:blipFill>
        <p:spPr bwMode="auto">
          <a:xfrm>
            <a:off x="7882759" y="4686519"/>
            <a:ext cx="4051738" cy="176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C8494A57-6198-48A0-B85B-053C0D56E14F}"/>
              </a:ext>
            </a:extLst>
          </p:cNvPr>
          <p:cNvSpPr/>
          <p:nvPr/>
        </p:nvSpPr>
        <p:spPr>
          <a:xfrm>
            <a:off x="1837679" y="139437"/>
            <a:ext cx="8824404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hospital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2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BTS restaurant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6022"/>
            <a:ext cx="5873858" cy="474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873858" y="991561"/>
            <a:ext cx="66952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They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at the restaurant 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yesterday. 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1352" y="5788186"/>
            <a:ext cx="296369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防彈少年團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BTS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11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éå»å¼çåå¥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6" t="-226" r="20636" b="82071"/>
          <a:stretch/>
        </p:blipFill>
        <p:spPr bwMode="auto">
          <a:xfrm>
            <a:off x="2511019" y="247972"/>
            <a:ext cx="7516678" cy="262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ãsurpri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85" y="3179277"/>
            <a:ext cx="5129347" cy="329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ãJustin bieber at home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2" y="1536915"/>
            <a:ext cx="5873859" cy="402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679769" y="1536915"/>
            <a:ext cx="58273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he 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at home 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yesterday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54983" y="3854325"/>
            <a:ext cx="119026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latin typeface="Comic Sans MS" panose="030F0702030302020204" pitchFamily="66" charset="0"/>
              </a:rPr>
              <a:t>Yes, he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6600" b="1" dirty="0" smtClean="0">
                <a:latin typeface="Comic Sans MS" panose="030F0702030302020204" pitchFamily="66" charset="0"/>
              </a:rPr>
              <a:t>He </a:t>
            </a:r>
            <a:r>
              <a:rPr lang="en-US" altLang="zh-TW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at home yesterday.</a:t>
            </a:r>
            <a:endParaRPr lang="zh-TW" altLang="en-US" sz="6600" dirty="0">
              <a:latin typeface="Comic Sans MS" panose="030F0702030302020204" pitchFamily="66" charset="0"/>
            </a:endParaRPr>
          </a:p>
        </p:txBody>
      </p:sp>
      <p:pic>
        <p:nvPicPr>
          <p:cNvPr id="8196" name="Picture 4" descr="ãJustin Bieber yes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09" y="353433"/>
            <a:ext cx="5870522" cy="330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50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è¿ªéºç±å·´ è¶å¸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2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052447" y="920621"/>
            <a:ext cx="71395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as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she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at the library 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yesterday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4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ãè¿ªéºç±å·´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12" y="408956"/>
            <a:ext cx="5051855" cy="323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6790" y="3626346"/>
            <a:ext cx="1190269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latin typeface="Comic Sans MS" panose="030F0702030302020204" pitchFamily="66" charset="0"/>
              </a:rPr>
              <a:t>No, she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wasn’t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6600" b="1" dirty="0" smtClean="0">
                <a:latin typeface="Comic Sans MS" panose="030F0702030302020204" pitchFamily="66" charset="0"/>
              </a:rPr>
              <a:t>She </a:t>
            </a:r>
            <a:r>
              <a:rPr lang="en-US" altLang="zh-TW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at the supermarket yesterday.</a:t>
            </a:r>
            <a:endParaRPr lang="zh-TW" altLang="en-US" sz="6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5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C0557BE5-D70C-466F-B27D-629DBE146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4742" y="1384192"/>
            <a:ext cx="6858000" cy="408961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664989" y="1536173"/>
            <a:ext cx="78834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you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at the museum 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yesterday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95946" y="3451443"/>
            <a:ext cx="125691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latin typeface="Comic Sans MS" panose="030F0702030302020204" pitchFamily="66" charset="0"/>
              </a:rPr>
              <a:t>Yes, I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6600" b="1" dirty="0" smtClean="0">
                <a:latin typeface="Comic Sans MS" panose="030F0702030302020204" pitchFamily="66" charset="0"/>
              </a:rPr>
              <a:t>I </a:t>
            </a:r>
            <a:r>
              <a:rPr lang="en-US" altLang="zh-TW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at the museum yesterday.</a:t>
            </a:r>
            <a:endParaRPr lang="zh-TW" altLang="en-US" sz="6600" dirty="0">
              <a:latin typeface="Comic Sans MS" panose="030F0702030302020204" pitchFamily="66" charset="0"/>
            </a:endParaRPr>
          </a:p>
        </p:txBody>
      </p:sp>
      <p:pic>
        <p:nvPicPr>
          <p:cNvPr id="12292" name="Picture 4" descr="ãcute yes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79" y="0"/>
            <a:ext cx="3451441" cy="345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35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780869" y="898571"/>
            <a:ext cx="66952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ere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you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at the 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post office 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yesterday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b="19679"/>
          <a:stretch/>
        </p:blipFill>
        <p:spPr>
          <a:xfrm>
            <a:off x="681925" y="-22050"/>
            <a:ext cx="4757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ãcute no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22" y="139484"/>
            <a:ext cx="3223055" cy="291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0" y="3626346"/>
            <a:ext cx="125691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latin typeface="Comic Sans MS" panose="030F0702030302020204" pitchFamily="66" charset="0"/>
              </a:rPr>
              <a:t>No, we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weren’t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6600" b="1" dirty="0" smtClean="0">
                <a:latin typeface="Comic Sans MS" panose="030F0702030302020204" pitchFamily="66" charset="0"/>
              </a:rPr>
              <a:t>We </a:t>
            </a:r>
            <a:r>
              <a:rPr lang="en-US" altLang="zh-TW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at the train station yesterday.</a:t>
            </a:r>
            <a:endParaRPr lang="zh-TW" altLang="en-US" sz="6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90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supermarket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" y="1967514"/>
            <a:ext cx="69621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å¨è¯ãçåçæå°çµæ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9"/>
          <a:stretch/>
        </p:blipFill>
        <p:spPr bwMode="auto">
          <a:xfrm>
            <a:off x="7410340" y="1674922"/>
            <a:ext cx="3943459" cy="253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ãé å¥½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1"/>
          <a:stretch/>
        </p:blipFill>
        <p:spPr bwMode="auto">
          <a:xfrm>
            <a:off x="7410340" y="4302112"/>
            <a:ext cx="3943459" cy="2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96765" y="349359"/>
            <a:ext cx="11175124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1500" dirty="0" err="1">
                <a:latin typeface="Arial Rounded MT Bold" panose="020F0704030504030204" pitchFamily="34" charset="0"/>
              </a:rPr>
              <a:t>su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per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mar</a:t>
            </a:r>
            <a:r>
              <a:rPr lang="en-US" altLang="zh-TW" sz="11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1500" dirty="0" err="1">
                <a:latin typeface="Arial Rounded MT Bold" panose="020F0704030504030204" pitchFamily="34" charset="0"/>
              </a:rPr>
              <a:t>ket</a:t>
            </a:r>
            <a:endParaRPr lang="zh-TW" altLang="en-US" sz="11500" dirty="0">
              <a:latin typeface="Arial Rounded MT Bold" panose="020F07040305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8A74D54F-402B-411D-83FB-72059BB9CE80}"/>
              </a:ext>
            </a:extLst>
          </p:cNvPr>
          <p:cNvSpPr/>
          <p:nvPr/>
        </p:nvSpPr>
        <p:spPr>
          <a:xfrm>
            <a:off x="620111" y="12428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rgbClr val="0000FF"/>
                </a:solidFill>
              </a:rPr>
              <a:t>supermarket</a:t>
            </a:r>
            <a:endParaRPr lang="zh-TW" altLang="en-US" sz="13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6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BTS restaurant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6022"/>
            <a:ext cx="5873858" cy="474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5873858" y="991561"/>
            <a:ext cx="66952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ere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they</a:t>
            </a:r>
          </a:p>
          <a:p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at the hospital 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yesterday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r>
              <a:rPr lang="en-US" altLang="zh-TW" sz="8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endParaRPr lang="zh-TW" altLang="en-US" sz="8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ãBTS no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720" y="258035"/>
            <a:ext cx="5733781" cy="28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6790" y="3626346"/>
            <a:ext cx="1190269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latin typeface="Comic Sans MS" panose="030F0702030302020204" pitchFamily="66" charset="0"/>
              </a:rPr>
              <a:t>No, they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weren’t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6600" b="1" dirty="0" smtClean="0">
                <a:latin typeface="Comic Sans MS" panose="030F0702030302020204" pitchFamily="66" charset="0"/>
              </a:rPr>
              <a:t>They </a:t>
            </a:r>
            <a:r>
              <a:rPr lang="en-US" altLang="zh-TW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were</a:t>
            </a:r>
            <a:r>
              <a:rPr lang="en-US" altLang="zh-TW" sz="6600" b="1" dirty="0" smtClean="0">
                <a:latin typeface="Comic Sans MS" panose="030F0702030302020204" pitchFamily="66" charset="0"/>
              </a:rPr>
              <a:t> at the restaurant yesterday.</a:t>
            </a:r>
            <a:endParaRPr lang="zh-TW" altLang="en-US" sz="6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7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4520" t="11299" r="9717" b="15480"/>
          <a:stretch/>
        </p:blipFill>
        <p:spPr>
          <a:xfrm>
            <a:off x="697423" y="0"/>
            <a:ext cx="10710332" cy="6858000"/>
          </a:xfrm>
          <a:prstGeom prst="rect">
            <a:avLst/>
          </a:prstGeom>
        </p:spPr>
      </p:pic>
      <p:pic>
        <p:nvPicPr>
          <p:cNvPr id="5" name="Lady Gaga - Paparazzi (Lyric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3505" y="309966"/>
            <a:ext cx="1083590" cy="108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3389" r="51582" b="12995"/>
          <a:stretch/>
        </p:blipFill>
        <p:spPr>
          <a:xfrm>
            <a:off x="0" y="0"/>
            <a:ext cx="5346915" cy="6925410"/>
          </a:xfrm>
          <a:prstGeom prst="rect">
            <a:avLst/>
          </a:prstGeom>
        </p:spPr>
      </p:pic>
      <p:pic>
        <p:nvPicPr>
          <p:cNvPr id="28674" name="Picture 2" descr="ãListe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901" y="2180014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1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ãmemory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782" y="928623"/>
            <a:ext cx="4898937" cy="52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23987" y="2041819"/>
            <a:ext cx="59048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6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Memory challenge</a:t>
            </a:r>
            <a:endParaRPr lang="zh-TW" altLang="en-US" sz="96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7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ãæä¿å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r="23116"/>
          <a:stretch/>
        </p:blipFill>
        <p:spPr bwMode="auto">
          <a:xfrm>
            <a:off x="976392" y="666426"/>
            <a:ext cx="3810963" cy="530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ãéµå±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43" y="1288457"/>
            <a:ext cx="6568647" cy="467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5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4247" y="1264026"/>
            <a:ext cx="11307305" cy="1325563"/>
          </a:xfrm>
        </p:spPr>
        <p:txBody>
          <a:bodyPr>
            <a:no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Q: Was JJ Lin at the post office  yesterday?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  <p:pic>
        <p:nvPicPr>
          <p:cNvPr id="26626" name="Picture 2" descr="ãquestion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51" y="3443125"/>
            <a:ext cx="2895680" cy="28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8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ãansw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4986"/>
            <a:ext cx="4800600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188057" y="836908"/>
            <a:ext cx="67766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Yes, he was.</a:t>
            </a:r>
          </a:p>
          <a:p>
            <a:r>
              <a:rPr lang="en-US" altLang="zh-TW" sz="8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was at the post office yesterday.</a:t>
            </a:r>
            <a:endParaRPr lang="zh-TW" altLang="en-US" sz="8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0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ãmission star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26" y="0"/>
            <a:ext cx="7654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04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ãå­ç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209" y="1487837"/>
            <a:ext cx="8087593" cy="53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ãé¦ç¾ç«è»ç«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46" y="139484"/>
            <a:ext cx="7965537" cy="588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9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2B197C1B-AD14-401A-A826-AC40E3B0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res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tau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rant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2D52C646-8CDE-4D4B-943E-404AABF6379E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restaurant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ãrestaurantãçåçæå°çµæ">
            <a:extLst>
              <a:ext uri="{FF2B5EF4-FFF2-40B4-BE49-F238E27FC236}">
                <a16:creationId xmlns="" xmlns:a16="http://schemas.microsoft.com/office/drawing/2014/main" id="{D5704A18-DFCE-4CE3-9565-29685DC8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443"/>
            <a:ext cx="6782540" cy="382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restaurantãçåçæå°çµæ">
            <a:extLst>
              <a:ext uri="{FF2B5EF4-FFF2-40B4-BE49-F238E27FC236}">
                <a16:creationId xmlns="" xmlns:a16="http://schemas.microsoft.com/office/drawing/2014/main" id="{481FD1C8-AE5C-4D96-9C21-6C7F8F59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62" y="1963057"/>
            <a:ext cx="4529862" cy="254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restaurantãçåçæå°çµæ">
            <a:extLst>
              <a:ext uri="{FF2B5EF4-FFF2-40B4-BE49-F238E27FC236}">
                <a16:creationId xmlns="" xmlns:a16="http://schemas.microsoft.com/office/drawing/2014/main" id="{1FD8B4EB-99CA-45D4-96FC-8877B461B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62" y="4485999"/>
            <a:ext cx="4529863" cy="23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63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1739" y="2875851"/>
            <a:ext cx="11307305" cy="1325563"/>
          </a:xfrm>
        </p:spPr>
        <p:txBody>
          <a:bodyPr>
            <a:no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Q1: </a:t>
            </a:r>
            <a:r>
              <a:rPr lang="en-US" altLang="zh-TW" sz="8000" dirty="0">
                <a:latin typeface="Comic Sans MS" panose="030F0702030302020204" pitchFamily="66" charset="0"/>
              </a:rPr>
              <a:t>Was 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Tzu-Yu at the park  yesterday?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ãè­æ¬é¨°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938" y="2681207"/>
            <a:ext cx="3347042" cy="417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ãå­å 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r="30377"/>
          <a:stretch/>
        </p:blipFill>
        <p:spPr bwMode="auto">
          <a:xfrm>
            <a:off x="7268704" y="2926282"/>
            <a:ext cx="3270143" cy="39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ãå¨è¯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7" b="5957"/>
          <a:stretch/>
        </p:blipFill>
        <p:spPr bwMode="auto">
          <a:xfrm>
            <a:off x="1201414" y="252261"/>
            <a:ext cx="3766089" cy="280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ãçå¹´ç³é¤å»³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84" y="-35048"/>
            <a:ext cx="5273864" cy="296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5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1739" y="2875851"/>
            <a:ext cx="11307305" cy="1325563"/>
          </a:xfrm>
        </p:spPr>
        <p:txBody>
          <a:bodyPr>
            <a:no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Q2: </a:t>
            </a:r>
            <a:r>
              <a:rPr lang="en-US" altLang="zh-TW" sz="8000" dirty="0">
                <a:latin typeface="Comic Sans MS" panose="030F0702030302020204" pitchFamily="66" charset="0"/>
              </a:rPr>
              <a:t>Was 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Gong Yoo at the restaurant  yesterday?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ãobama 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5" y="3456122"/>
            <a:ext cx="3130139" cy="340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ãtrump png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53" y="3301139"/>
            <a:ext cx="4245944" cy="355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ãè¡è±æ  png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48" y="3549113"/>
            <a:ext cx="2622252" cy="330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ãhospital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46" y="573438"/>
            <a:ext cx="3889358" cy="2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ãhospitalãçåçæå°çµ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600" y="573438"/>
            <a:ext cx="3791400" cy="2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ãå°åå¸ä¿¡ç¾©åå°ãçåçæå°çµæ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69" b="10910"/>
          <a:stretch/>
        </p:blipFill>
        <p:spPr bwMode="auto">
          <a:xfrm>
            <a:off x="513530" y="573438"/>
            <a:ext cx="3672546" cy="29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7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1739" y="2875851"/>
            <a:ext cx="11307305" cy="1293193"/>
          </a:xfrm>
        </p:spPr>
        <p:txBody>
          <a:bodyPr>
            <a:no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Q3: </a:t>
            </a:r>
            <a:r>
              <a:rPr lang="en-US" altLang="zh-TW" sz="8000" dirty="0">
                <a:latin typeface="Comic Sans MS" panose="030F0702030302020204" pitchFamily="66" charset="0"/>
              </a:rPr>
              <a:t>Were 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President </a:t>
            </a:r>
            <a:r>
              <a:rPr lang="en-US" altLang="zh-TW" sz="8000" dirty="0">
                <a:latin typeface="Comic Sans MS" panose="030F0702030302020204" pitchFamily="66" charset="0"/>
              </a:rPr>
              <a:t>Trump and P</a:t>
            </a:r>
            <a:r>
              <a:rPr lang="en-US" altLang="zh-TW" sz="8000" dirty="0" smtClean="0">
                <a:latin typeface="Comic Sans MS" panose="030F0702030302020204" pitchFamily="66" charset="0"/>
              </a:rPr>
              <a:t>resident Tsai at the bookstore  yesterday?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6" name="Picture 14" descr="ãèª åæ¸åº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r="4297" b="16675"/>
          <a:stretch/>
        </p:blipFill>
        <p:spPr bwMode="auto">
          <a:xfrm>
            <a:off x="8438558" y="3766775"/>
            <a:ext cx="3753442" cy="279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ãæ¨æµ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58" y="240693"/>
            <a:ext cx="3753442" cy="276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ãå¤§è°·ç¿å¹³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r="10701"/>
          <a:stretch/>
        </p:blipFill>
        <p:spPr bwMode="auto">
          <a:xfrm>
            <a:off x="5805066" y="0"/>
            <a:ext cx="3360133" cy="29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ãStephen curry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7"/>
          <a:stretch/>
        </p:blipFill>
        <p:spPr bwMode="auto">
          <a:xfrm>
            <a:off x="6097198" y="3258883"/>
            <a:ext cx="3360133" cy="351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ãBruno mars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r="14582"/>
          <a:stretch/>
        </p:blipFill>
        <p:spPr bwMode="auto">
          <a:xfrm>
            <a:off x="2640034" y="3319957"/>
            <a:ext cx="3232699" cy="351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ãèå¨éºèãçåçæå°çµæ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r="6752"/>
          <a:stretch/>
        </p:blipFill>
        <p:spPr bwMode="auto">
          <a:xfrm>
            <a:off x="0" y="4092632"/>
            <a:ext cx="3192650" cy="245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ãparkãçåçæå°çµæ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851"/>
            <a:ext cx="3301139" cy="258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ãtaylor swift pngãçåçæå°çµæ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486" y="66284"/>
            <a:ext cx="4391793" cy="290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4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753" y="2875851"/>
            <a:ext cx="11710261" cy="1293193"/>
          </a:xfrm>
        </p:spPr>
        <p:txBody>
          <a:bodyPr>
            <a:no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Q4: Was Stephan Curry at the park  yesterday?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42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ãæè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43" y="440445"/>
            <a:ext cx="2754958" cy="266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ãcartoon home png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046" y="4114799"/>
            <a:ext cx="27432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ãConan png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10" y="4114799"/>
            <a:ext cx="2185691" cy="241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ãcartoon supermarket pngãçåçæå°çµæ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045" y="0"/>
            <a:ext cx="2479137" cy="261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 descr="ç¸éåç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/>
          <a:stretch/>
        </p:blipFill>
        <p:spPr bwMode="auto">
          <a:xfrm>
            <a:off x="21287" y="558068"/>
            <a:ext cx="2969370" cy="243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ãspongebobãçåçæå°çµæ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61" y="558068"/>
            <a:ext cx="2703254" cy="26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4" descr="ãcartoon school pngãçåçæå°çµæ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6755" r="3000" b="12977"/>
          <a:stretch/>
        </p:blipFill>
        <p:spPr bwMode="auto">
          <a:xfrm>
            <a:off x="14457" y="3604743"/>
            <a:ext cx="2858577" cy="292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2" name="Picture 26" descr="ãpikachu pngãçåçæå°çµæ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71" y="3376741"/>
            <a:ext cx="1817560" cy="31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4" name="Picture 28" descr="ç¸éåç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r="4533"/>
          <a:stretch/>
        </p:blipFill>
        <p:spPr bwMode="auto">
          <a:xfrm>
            <a:off x="4700217" y="1007390"/>
            <a:ext cx="2938847" cy="305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ãmario pngãçåçæå°çµæ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48" y="3609676"/>
            <a:ext cx="2363400" cy="292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7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753" y="2875851"/>
            <a:ext cx="11710261" cy="1293193"/>
          </a:xfrm>
        </p:spPr>
        <p:txBody>
          <a:bodyPr>
            <a:noAutofit/>
          </a:bodyPr>
          <a:lstStyle/>
          <a:p>
            <a:r>
              <a:rPr lang="en-US" altLang="zh-TW" sz="8000" dirty="0" smtClean="0">
                <a:latin typeface="Comic Sans MS" panose="030F0702030302020204" pitchFamily="66" charset="0"/>
              </a:rPr>
              <a:t>Q5: Was Conan at the restaurant  yesterday?</a:t>
            </a:r>
            <a:endParaRPr lang="zh-TW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BC42AE84-3B67-4570-B995-08259B56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mu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se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um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0CF5E290-6731-4DA8-8631-E626091509F2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museum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3074" name="Picture 2" descr="ãlouvre museumãçåçæå°çµæ">
            <a:extLst>
              <a:ext uri="{FF2B5EF4-FFF2-40B4-BE49-F238E27FC236}">
                <a16:creationId xmlns="" xmlns:a16="http://schemas.microsoft.com/office/drawing/2014/main" id="{C19B42D2-DB83-4DF8-8FF0-7921AD19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755"/>
            <a:ext cx="7297445" cy="45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ç¸éåç">
            <a:extLst>
              <a:ext uri="{FF2B5EF4-FFF2-40B4-BE49-F238E27FC236}">
                <a16:creationId xmlns="" xmlns:a16="http://schemas.microsoft.com/office/drawing/2014/main" id="{2C15199C-4F93-4098-8B6F-13F7ACAC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09" y="2069403"/>
            <a:ext cx="4169208" cy="25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ãbritish museum londonãçåçæå°çµæ">
            <a:extLst>
              <a:ext uri="{FF2B5EF4-FFF2-40B4-BE49-F238E27FC236}">
                <a16:creationId xmlns="" xmlns:a16="http://schemas.microsoft.com/office/drawing/2014/main" id="{00FA8880-494A-43DC-9540-A10F510C9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08" y="4661441"/>
            <a:ext cx="4169209" cy="205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38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BC42AE84-3B67-4570-B995-08259B56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 err="1">
                <a:latin typeface="Arial Rounded MT Bold" panose="020F0704030504030204" pitchFamily="34" charset="0"/>
              </a:rPr>
              <a:t>book</a:t>
            </a:r>
            <a:r>
              <a:rPr lang="en-US" altLang="zh-TW" sz="13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∙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store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10B0E95-C681-4856-9837-429D72C1E887}"/>
              </a:ext>
            </a:extLst>
          </p:cNvPr>
          <p:cNvSpPr/>
          <p:nvPr/>
        </p:nvSpPr>
        <p:spPr>
          <a:xfrm>
            <a:off x="620111" y="216038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bookstore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ãbookstoreãçåçæå°çµæ">
            <a:extLst>
              <a:ext uri="{FF2B5EF4-FFF2-40B4-BE49-F238E27FC236}">
                <a16:creationId xmlns="" xmlns:a16="http://schemas.microsoft.com/office/drawing/2014/main" id="{FED5B4DB-FDBE-4BAF-8D1E-87787508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3807"/>
            <a:ext cx="6979575" cy="459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èª åãçåçæå°çµæ">
            <a:extLst>
              <a:ext uri="{FF2B5EF4-FFF2-40B4-BE49-F238E27FC236}">
                <a16:creationId xmlns="" xmlns:a16="http://schemas.microsoft.com/office/drawing/2014/main" id="{D880ACA9-2736-431A-BFD1-3F78387A7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7093681" y="2037277"/>
            <a:ext cx="5024338" cy="25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bookstoreãçåçæå°çµæ">
            <a:extLst>
              <a:ext uri="{FF2B5EF4-FFF2-40B4-BE49-F238E27FC236}">
                <a16:creationId xmlns="" xmlns:a16="http://schemas.microsoft.com/office/drawing/2014/main" id="{1672400B-6F5F-4827-9954-B1F4D70D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681" y="4500980"/>
            <a:ext cx="5024338" cy="23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7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38089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li</a:t>
            </a:r>
            <a:r>
              <a:rPr lang="en-US" altLang="zh-TW" sz="13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∙ </a:t>
            </a:r>
            <a:r>
              <a:rPr lang="en-US" altLang="zh-TW" sz="13800" dirty="0">
                <a:latin typeface="Arial Rounded MT Bold" panose="020F0704030504030204" pitchFamily="34" charset="0"/>
              </a:rPr>
              <a:t>bra</a:t>
            </a:r>
            <a:r>
              <a:rPr lang="en-US" altLang="zh-TW" sz="13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∙ </a:t>
            </a:r>
            <a:r>
              <a:rPr lang="en-US" altLang="zh-TW" sz="13800" dirty="0" err="1">
                <a:latin typeface="Arial Rounded MT Bold" panose="020F0704030504030204" pitchFamily="34" charset="0"/>
              </a:rPr>
              <a:t>ry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A3E79B87-3DD7-4822-A3BC-467A1B3202F1}"/>
              </a:ext>
            </a:extLst>
          </p:cNvPr>
          <p:cNvSpPr/>
          <p:nvPr/>
        </p:nvSpPr>
        <p:spPr>
          <a:xfrm>
            <a:off x="620111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library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ãlibrary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5" y="2148246"/>
            <a:ext cx="4631066" cy="463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bodleian library harry potter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83" y="2189357"/>
            <a:ext cx="6819938" cy="45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2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="" xmlns:a16="http://schemas.microsoft.com/office/drawing/2014/main" id="{87F10CAE-58E0-476A-B609-ADB82CF7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3" y="380890"/>
            <a:ext cx="11148695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dirty="0">
                <a:latin typeface="Arial Rounded MT Bold" panose="020F0704030504030204" pitchFamily="34" charset="0"/>
              </a:rPr>
              <a:t>p</a:t>
            </a:r>
            <a:r>
              <a:rPr lang="en-US" altLang="zh-TW" sz="13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st</a:t>
            </a:r>
            <a:r>
              <a:rPr lang="en-US" altLang="zh-TW" sz="13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3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  <a:r>
              <a:rPr lang="en-US" altLang="zh-TW" sz="13800" dirty="0">
                <a:latin typeface="Arial Rounded MT Bold" panose="020F0704030504030204" pitchFamily="34" charset="0"/>
              </a:rPr>
              <a:t>ffice</a:t>
            </a:r>
            <a:endParaRPr lang="zh-TW" altLang="en-US" sz="13800" dirty="0">
              <a:latin typeface="Arial Rounded MT Bold" panose="020F07040305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10B0E95-C681-4856-9837-429D72C1E887}"/>
              </a:ext>
            </a:extLst>
          </p:cNvPr>
          <p:cNvSpPr/>
          <p:nvPr/>
        </p:nvSpPr>
        <p:spPr>
          <a:xfrm>
            <a:off x="714704" y="139437"/>
            <a:ext cx="10951778" cy="180846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solidFill>
                  <a:srgbClr val="0000FF"/>
                </a:solidFill>
              </a:rPr>
              <a:t>p</a:t>
            </a:r>
            <a:r>
              <a:rPr lang="en-US" altLang="zh-TW" sz="16600" b="1" dirty="0" smtClean="0">
                <a:solidFill>
                  <a:srgbClr val="0000FF"/>
                </a:solidFill>
              </a:rPr>
              <a:t>ost office</a:t>
            </a:r>
            <a:endParaRPr lang="zh-TW" altLang="en-US" sz="16600" b="1" dirty="0">
              <a:solidFill>
                <a:srgbClr val="0000FF"/>
              </a:solidFill>
            </a:endParaRPr>
          </a:p>
        </p:txBody>
      </p:sp>
      <p:pic>
        <p:nvPicPr>
          <p:cNvPr id="307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25" y="2415901"/>
            <a:ext cx="6006926" cy="40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post office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4" y="2415901"/>
            <a:ext cx="5803791" cy="40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16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432</Words>
  <Application>Microsoft Office PowerPoint</Application>
  <PresentationFormat>寬螢幕</PresentationFormat>
  <Paragraphs>134</Paragraphs>
  <Slides>58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66" baseType="lpstr">
      <vt:lpstr>微軟正黑體</vt:lpstr>
      <vt:lpstr>新細明體</vt:lpstr>
      <vt:lpstr>Arial</vt:lpstr>
      <vt:lpstr>Arial Rounded MT Bold</vt:lpstr>
      <vt:lpstr>Calibri</vt:lpstr>
      <vt:lpstr>Calibri Light</vt:lpstr>
      <vt:lpstr>Comic Sans MS</vt:lpstr>
      <vt:lpstr>Office 佈景主題</vt:lpstr>
      <vt:lpstr>PowerPoint 簡報</vt:lpstr>
      <vt:lpstr>Public Places</vt:lpstr>
      <vt:lpstr>hos∙pi∙tal</vt:lpstr>
      <vt:lpstr>su∙per∙mar∙ket</vt:lpstr>
      <vt:lpstr>res∙tau∙rant</vt:lpstr>
      <vt:lpstr>mu∙se∙um</vt:lpstr>
      <vt:lpstr>book∙store</vt:lpstr>
      <vt:lpstr>li ∙ bra ∙ ry</vt:lpstr>
      <vt:lpstr>post office</vt:lpstr>
      <vt:lpstr>train station</vt:lpstr>
      <vt:lpstr>PowerPoint 簡報</vt:lpstr>
      <vt:lpstr>Review the words you learned before.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Joong-ki Song is Hye-Gyo Song’s husband.</vt:lpstr>
      <vt:lpstr>Chang Cheng-Zhong  was Selina’s husband.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Q: Was JJ Lin at the post office  yesterday?</vt:lpstr>
      <vt:lpstr>PowerPoint 簡報</vt:lpstr>
      <vt:lpstr>PowerPoint 簡報</vt:lpstr>
      <vt:lpstr>PowerPoint 簡報</vt:lpstr>
      <vt:lpstr>Q1: Was Tzu-Yu at the park  yesterday?</vt:lpstr>
      <vt:lpstr>PowerPoint 簡報</vt:lpstr>
      <vt:lpstr>Q2: Was Gong Yoo at the restaurant  yesterday?</vt:lpstr>
      <vt:lpstr>PowerPoint 簡報</vt:lpstr>
      <vt:lpstr>Q3: Were President Trump and President Tsai at the bookstore  yesterday?</vt:lpstr>
      <vt:lpstr>PowerPoint 簡報</vt:lpstr>
      <vt:lpstr>Q4: Was Stephan Curry at the park  yesterday?</vt:lpstr>
      <vt:lpstr>PowerPoint 簡報</vt:lpstr>
      <vt:lpstr>Q5: Was Conan at the restaurant  yesterday?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56</cp:revision>
  <cp:lastPrinted>2018-04-09T07:25:50Z</cp:lastPrinted>
  <dcterms:created xsi:type="dcterms:W3CDTF">2018-04-03T08:15:58Z</dcterms:created>
  <dcterms:modified xsi:type="dcterms:W3CDTF">2018-04-09T09:25:50Z</dcterms:modified>
</cp:coreProperties>
</file>